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36" autoAdjust="0"/>
  </p:normalViewPr>
  <p:slideViewPr>
    <p:cSldViewPr>
      <p:cViewPr>
        <p:scale>
          <a:sx n="66" d="100"/>
          <a:sy n="66" d="100"/>
        </p:scale>
        <p:origin x="-1320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91413-0F3B-40FC-8B76-5A3A266E4E7E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2C856-4B4D-4A90-ACCD-59D2CB583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2C856-4B4D-4A90-ACCD-59D2CB5837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54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2C856-4B4D-4A90-ACCD-59D2CB5837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4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0B48-BB13-41B5-A855-192C6DEAEEC9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32069-EC36-4734-9EF3-694D8EDF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Emotions in the Workplace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Module from SIOP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Emotions in the Workplace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Emotions</a:t>
            </a:r>
            <a:r>
              <a:rPr lang="en-US" dirty="0" smtClean="0"/>
              <a:t> are states of feeling that are often intense, last for only a short time, and are clearly directed at (and caused by) someone or some circumstance.</a:t>
            </a:r>
          </a:p>
          <a:p>
            <a:pPr lvl="1"/>
            <a:r>
              <a:rPr lang="en-US" i="1" dirty="0" smtClean="0"/>
              <a:t>Positive </a:t>
            </a:r>
            <a:r>
              <a:rPr lang="en-US" i="1" dirty="0" smtClean="0"/>
              <a:t>emotions</a:t>
            </a:r>
            <a:r>
              <a:rPr lang="en-US" dirty="0" smtClean="0"/>
              <a:t> include joy, pride, relief, hope, love, and compassion.  </a:t>
            </a:r>
          </a:p>
          <a:p>
            <a:pPr lvl="1"/>
            <a:r>
              <a:rPr lang="en-US" i="1" dirty="0" smtClean="0"/>
              <a:t>Negative </a:t>
            </a:r>
            <a:r>
              <a:rPr lang="en-US" i="1" dirty="0" smtClean="0"/>
              <a:t>emotions</a:t>
            </a:r>
            <a:r>
              <a:rPr lang="en-US" dirty="0" smtClean="0"/>
              <a:t> include anger, anxiety, fear, guilt, shame, sadness, envy, and disgust.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Emotions in the Workplace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anyone here ever worked in retail or as a server in a restaurant?</a:t>
            </a:r>
          </a:p>
          <a:p>
            <a:r>
              <a:rPr lang="en-US" dirty="0" smtClean="0"/>
              <a:t>Did </a:t>
            </a:r>
            <a:r>
              <a:rPr lang="en-US" dirty="0" smtClean="0"/>
              <a:t>you ever have to be happy when you didn’t want to in order to please a customer?</a:t>
            </a:r>
          </a:p>
          <a:p>
            <a:r>
              <a:rPr lang="en-US" dirty="0" smtClean="0"/>
              <a:t>That’s </a:t>
            </a:r>
            <a:r>
              <a:rPr lang="en-US" dirty="0" smtClean="0"/>
              <a:t>called emotional labor!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Emotional Labor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Emotional labor</a:t>
            </a:r>
            <a:r>
              <a:rPr lang="en-US" dirty="0" smtClean="0"/>
              <a:t> is the need to manage emotions to complete job duties successfully.</a:t>
            </a:r>
          </a:p>
          <a:p>
            <a:pPr lvl="1"/>
            <a:r>
              <a:rPr lang="en-US" dirty="0" smtClean="0"/>
              <a:t>Two major types:</a:t>
            </a:r>
          </a:p>
          <a:p>
            <a:pPr lvl="2"/>
            <a:r>
              <a:rPr lang="en-US" dirty="0" smtClean="0"/>
              <a:t>Surface Acting: Painting on or faking the appropriate emotional display (e.g., cheesy smile)</a:t>
            </a:r>
          </a:p>
          <a:p>
            <a:pPr lvl="2"/>
            <a:r>
              <a:rPr lang="en-US" dirty="0" smtClean="0"/>
              <a:t>Deep Acting: Attempting to change your emotions to fit the demand (e.g., trying to actually feel happy)</a:t>
            </a:r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/>
              <a:t>do we do this? For increased tips, increased sales, the boss demands it,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Emotional Contagion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emotionally labor?  So customers can “catch” the emotion…</a:t>
            </a:r>
          </a:p>
          <a:p>
            <a:r>
              <a:rPr lang="en-US" i="1" dirty="0" smtClean="0"/>
              <a:t>Emotional </a:t>
            </a:r>
            <a:r>
              <a:rPr lang="en-US" i="1" dirty="0" smtClean="0"/>
              <a:t>contagion</a:t>
            </a:r>
            <a:r>
              <a:rPr lang="en-US" dirty="0" smtClean="0"/>
              <a:t> shows that one person can “catch” or “be infected by” the emotions of another person.</a:t>
            </a:r>
          </a:p>
          <a:p>
            <a:r>
              <a:rPr lang="en-US" dirty="0" smtClean="0"/>
              <a:t>Happy </a:t>
            </a:r>
            <a:r>
              <a:rPr lang="en-US" dirty="0" smtClean="0"/>
              <a:t>customers are paying customers!!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minute and talk to your neighbor.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have you engaged in emotional labor?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have you seen others doing emotional labor?</a:t>
            </a:r>
          </a:p>
          <a:p>
            <a:r>
              <a:rPr lang="en-US" dirty="0" smtClean="0"/>
              <a:t>Is </a:t>
            </a:r>
            <a:r>
              <a:rPr lang="en-US" dirty="0" smtClean="0"/>
              <a:t>it a good thing?  A bad thing?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more information…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20"/>
              </a:spcBef>
              <a:buNone/>
            </a:pPr>
            <a:r>
              <a:rPr lang="en-US" sz="2000" dirty="0" smtClean="0"/>
              <a:t>Allen, J. A. Pugh, S. D., Grandey, A. A., &amp; </a:t>
            </a:r>
            <a:r>
              <a:rPr lang="en-US" sz="2000" dirty="0" err="1" smtClean="0"/>
              <a:t>Groth</a:t>
            </a:r>
            <a:r>
              <a:rPr lang="en-US" sz="2000" dirty="0" smtClean="0"/>
              <a:t>, M. (2010). Following display rules in good or bad faith?: Customer orientation as a moderator of the display rule-emotional labor relationship. </a:t>
            </a:r>
            <a:r>
              <a:rPr lang="en-US" sz="2000" i="1" dirty="0" smtClean="0"/>
              <a:t>Human Performance, 23, </a:t>
            </a:r>
            <a:r>
              <a:rPr lang="en-US" sz="2000" dirty="0" smtClean="0"/>
              <a:t>101-115. doi: 10.1080/08959281003621695</a:t>
            </a:r>
          </a:p>
          <a:p>
            <a:pPr>
              <a:spcBef>
                <a:spcPts val="720"/>
              </a:spcBef>
              <a:buNone/>
            </a:pPr>
            <a:r>
              <a:rPr lang="en-US" sz="2000" dirty="0" smtClean="0"/>
              <a:t>Bono</a:t>
            </a:r>
            <a:r>
              <a:rPr lang="en-US" sz="2000" dirty="0" smtClean="0"/>
              <a:t>, J. E., </a:t>
            </a:r>
            <a:r>
              <a:rPr lang="en-US" sz="2000" dirty="0" err="1" smtClean="0"/>
              <a:t>Foldes</a:t>
            </a:r>
            <a:r>
              <a:rPr lang="en-US" sz="2000" dirty="0" smtClean="0"/>
              <a:t>, H. J., Vinson, G., </a:t>
            </a:r>
            <a:r>
              <a:rPr lang="en-US" sz="2000" dirty="0" err="1" smtClean="0"/>
              <a:t>Muros</a:t>
            </a:r>
            <a:r>
              <a:rPr lang="en-US" sz="2000" dirty="0" smtClean="0"/>
              <a:t>, J. P. (2007).  Workplace emotions:  The role of supervision and leadership.  </a:t>
            </a:r>
            <a:r>
              <a:rPr lang="en-US" sz="2000" i="1" dirty="0" smtClean="0"/>
              <a:t>Journal of Applied Psychology, 92, </a:t>
            </a:r>
            <a:r>
              <a:rPr lang="en-US" sz="2000" dirty="0" smtClean="0"/>
              <a:t>1357-1367</a:t>
            </a:r>
            <a:r>
              <a:rPr lang="en-US" sz="2000" dirty="0"/>
              <a:t>. doi:10.1037/0021-9010.92.5.1357</a:t>
            </a:r>
            <a:endParaRPr lang="en-US" sz="2000" dirty="0" smtClean="0"/>
          </a:p>
          <a:p>
            <a:pPr>
              <a:spcBef>
                <a:spcPts val="720"/>
              </a:spcBef>
              <a:buNone/>
            </a:pPr>
            <a:r>
              <a:rPr lang="en-US" sz="2000" dirty="0" err="1" smtClean="0"/>
              <a:t>Grandey</a:t>
            </a:r>
            <a:r>
              <a:rPr lang="en-US" sz="2000" dirty="0" smtClean="0"/>
              <a:t>, A. (2003).  When "the show must go on":  Surface and deep acting as predictors of emotional exhaustion and service delivery.  </a:t>
            </a:r>
            <a:r>
              <a:rPr lang="en-US" sz="2000" i="1" dirty="0" smtClean="0"/>
              <a:t>Academy of Management Journal, 46, </a:t>
            </a:r>
            <a:r>
              <a:rPr lang="en-US" sz="2000" dirty="0" smtClean="0"/>
              <a:t>86-96. doi: 10.2307/30040678 </a:t>
            </a:r>
          </a:p>
          <a:p>
            <a:pPr>
              <a:spcBef>
                <a:spcPts val="720"/>
              </a:spcBef>
              <a:buNone/>
            </a:pPr>
            <a:r>
              <a:rPr lang="en-US" sz="2000" dirty="0" smtClean="0"/>
              <a:t>Rupp</a:t>
            </a:r>
            <a:r>
              <a:rPr lang="en-US" sz="2000" dirty="0" smtClean="0"/>
              <a:t>, D. E., &amp; Spencer, S. (2006). When customers lash out: The effects of customer interactional injustice on emotional labor and the mediating role of discrete emotions.  </a:t>
            </a:r>
            <a:r>
              <a:rPr lang="en-US" sz="2000" i="1" dirty="0" smtClean="0"/>
              <a:t>Journal of Applied Psychology, 91, </a:t>
            </a:r>
            <a:r>
              <a:rPr lang="en-US" sz="2000" dirty="0" smtClean="0"/>
              <a:t>971-978. </a:t>
            </a:r>
            <a:r>
              <a:rPr lang="en-US" sz="2000" dirty="0"/>
              <a:t>doi:10.1037/0021-9010.91.4.971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477</Words>
  <Application>Microsoft Office PowerPoint</Application>
  <PresentationFormat>On-screen Show (4:3)</PresentationFormat>
  <Paragraphs>32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Emotions in the Workplace</vt:lpstr>
      <vt:lpstr>Emotions in the Workplace</vt:lpstr>
      <vt:lpstr>Emotions in the Workplace</vt:lpstr>
      <vt:lpstr>Emotional Labor</vt:lpstr>
      <vt:lpstr>Emotional Contagion</vt:lpstr>
      <vt:lpstr>Class Discussion</vt:lpstr>
      <vt:lpstr>For more information…</vt:lpstr>
    </vt:vector>
  </TitlesOfParts>
  <Company>Creighton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 in the Workplace</dc:title>
  <dc:creator>user</dc:creator>
  <cp:lastModifiedBy>Author</cp:lastModifiedBy>
  <cp:revision>14</cp:revision>
  <dcterms:created xsi:type="dcterms:W3CDTF">2011-09-20T16:39:49Z</dcterms:created>
  <dcterms:modified xsi:type="dcterms:W3CDTF">2013-01-10T02:12:48Z</dcterms:modified>
</cp:coreProperties>
</file>